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307" r:id="rId10"/>
    <p:sldId id="308" r:id="rId11"/>
    <p:sldId id="265" r:id="rId12"/>
    <p:sldId id="266" r:id="rId13"/>
    <p:sldId id="309" r:id="rId14"/>
    <p:sldId id="264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99" r:id="rId29"/>
    <p:sldId id="280" r:id="rId30"/>
    <p:sldId id="282" r:id="rId31"/>
    <p:sldId id="283" r:id="rId32"/>
    <p:sldId id="284" r:id="rId33"/>
    <p:sldId id="285" r:id="rId34"/>
    <p:sldId id="286" r:id="rId35"/>
    <p:sldId id="287" r:id="rId36"/>
    <p:sldId id="289" r:id="rId37"/>
    <p:sldId id="288" r:id="rId38"/>
    <p:sldId id="316" r:id="rId39"/>
    <p:sldId id="318" r:id="rId40"/>
    <p:sldId id="319" r:id="rId41"/>
    <p:sldId id="290" r:id="rId42"/>
    <p:sldId id="291" r:id="rId43"/>
    <p:sldId id="294" r:id="rId44"/>
    <p:sldId id="292" r:id="rId45"/>
    <p:sldId id="295" r:id="rId46"/>
    <p:sldId id="311" r:id="rId47"/>
    <p:sldId id="313" r:id="rId48"/>
    <p:sldId id="315" r:id="rId49"/>
    <p:sldId id="296" r:id="rId50"/>
    <p:sldId id="297" r:id="rId51"/>
    <p:sldId id="298" r:id="rId52"/>
    <p:sldId id="317" r:id="rId53"/>
    <p:sldId id="301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7" autoAdjust="0"/>
    <p:restoredTop sz="94660"/>
  </p:normalViewPr>
  <p:slideViewPr>
    <p:cSldViewPr snapToGrid="0">
      <p:cViewPr varScale="1">
        <p:scale>
          <a:sx n="81" d="100"/>
          <a:sy n="81" d="100"/>
        </p:scale>
        <p:origin x="51" y="6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jmlr.org/proceedings/papers/v37/jozefowicz15.pdf" TargetMode="External"/><Relationship Id="rId2" Type="http://schemas.openxmlformats.org/officeDocument/2006/relationships/hyperlink" Target="http://arxiv.org/pdf/1503.04069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/>
          <a:lstStyle/>
          <a:p>
            <a:r>
              <a:rPr lang="en-US" sz="5400" dirty="0"/>
              <a:t>Hierarchical Attention Networks From Scratch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Shang Gao</a:t>
            </a:r>
          </a:p>
        </p:txBody>
      </p:sp>
    </p:spTree>
    <p:extLst>
      <p:ext uri="{BB962C8B-B14F-4D97-AF65-F5344CB8AC3E}">
        <p14:creationId xmlns:p14="http://schemas.microsoft.com/office/powerpoint/2010/main" val="331446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40068"/>
            <a:ext cx="8946541" cy="27364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the example below, the neuron at the first timestep takes in an input and generates an output</a:t>
            </a:r>
          </a:p>
          <a:p>
            <a:r>
              <a:rPr lang="en-US" dirty="0"/>
              <a:t>The neuron at the second timestep takes in an input </a:t>
            </a:r>
            <a:r>
              <a:rPr lang="en-US" b="1" dirty="0"/>
              <a:t>AND ALSO</a:t>
            </a:r>
            <a:r>
              <a:rPr lang="en-US" dirty="0"/>
              <a:t> the output from the first timestep to make its decision</a:t>
            </a:r>
          </a:p>
          <a:p>
            <a:r>
              <a:rPr lang="en-US" dirty="0"/>
              <a:t>The neuron at the third timestep takes in an input and also the output from the second timestep (</a:t>
            </a:r>
            <a:r>
              <a:rPr lang="en-US" b="1" dirty="0"/>
              <a:t>which accounted for data from the first timestep</a:t>
            </a:r>
            <a:r>
              <a:rPr lang="en-US" dirty="0"/>
              <a:t>), so its output is affected by data from both the first and second timestep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479" y="4076493"/>
            <a:ext cx="8266073" cy="217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67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233" y="1466194"/>
            <a:ext cx="10399988" cy="4750675"/>
          </a:xfrm>
        </p:spPr>
        <p:txBody>
          <a:bodyPr>
            <a:normAutofit/>
          </a:bodyPr>
          <a:lstStyle/>
          <a:p>
            <a:r>
              <a:rPr lang="en-US" sz="1800" dirty="0"/>
              <a:t>Traditional Neuron: </a:t>
            </a:r>
            <a:br>
              <a:rPr lang="en-US" sz="1800" dirty="0"/>
            </a:br>
            <a:r>
              <a:rPr lang="en-US" sz="1800" dirty="0"/>
              <a:t>output = sigmoid(weights * input + bias)</a:t>
            </a:r>
            <a:endParaRPr lang="en-US" sz="1800" b="1" dirty="0"/>
          </a:p>
          <a:p>
            <a:r>
              <a:rPr lang="en-US" sz="1800" dirty="0"/>
              <a:t>Recurrent Neuron:</a:t>
            </a:r>
            <a:br>
              <a:rPr lang="en-US" sz="1800" dirty="0"/>
            </a:br>
            <a:r>
              <a:rPr lang="en-US" sz="1800" dirty="0"/>
              <a:t>output = sigmoid(weights1 * input + weights2 * </a:t>
            </a:r>
            <a:r>
              <a:rPr lang="en-US" sz="1800" dirty="0" err="1"/>
              <a:t>previous_output</a:t>
            </a:r>
            <a:r>
              <a:rPr lang="en-US" sz="1800" dirty="0"/>
              <a:t> + bias)</a:t>
            </a:r>
            <a:br>
              <a:rPr lang="en-US" sz="1800" dirty="0"/>
            </a:br>
            <a:r>
              <a:rPr lang="en-US" sz="1800" dirty="0"/>
              <a:t>or</a:t>
            </a:r>
            <a:br>
              <a:rPr lang="en-US" sz="1800" dirty="0"/>
            </a:br>
            <a:r>
              <a:rPr lang="en-US" sz="1800" dirty="0"/>
              <a:t>output = sigmoid(weights * </a:t>
            </a:r>
            <a:r>
              <a:rPr lang="en-US" sz="1800" dirty="0" err="1"/>
              <a:t>concat</a:t>
            </a:r>
            <a:r>
              <a:rPr lang="en-US" sz="1800" dirty="0"/>
              <a:t>(input, </a:t>
            </a:r>
            <a:r>
              <a:rPr lang="en-US" sz="1800" dirty="0" err="1"/>
              <a:t>previous_output</a:t>
            </a:r>
            <a:r>
              <a:rPr lang="en-US" sz="1800" dirty="0"/>
              <a:t>) + bias)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030" y="3559970"/>
            <a:ext cx="7394742" cy="276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74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/>
              <a:t>Toy RNN Example</a:t>
            </a:r>
            <a:br>
              <a:rPr lang="en-US" dirty="0"/>
            </a:br>
            <a:r>
              <a:rPr lang="en-US" sz="2400" dirty="0"/>
              <a:t>Adding Binary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615" y="3506771"/>
            <a:ext cx="8421275" cy="2619741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46233" y="1853248"/>
            <a:ext cx="10399988" cy="436362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800" dirty="0"/>
              <a:t>At each timestep, RNN takes in two values representing binary input</a:t>
            </a:r>
          </a:p>
          <a:p>
            <a:r>
              <a:rPr lang="en-US" sz="1800" dirty="0"/>
              <a:t>At each timestep, RNN outputs the sum of the two binary values taking into account any carryover from previous timestep</a:t>
            </a:r>
          </a:p>
        </p:txBody>
      </p:sp>
    </p:spTree>
    <p:extLst>
      <p:ext uri="{BB962C8B-B14F-4D97-AF65-F5344CB8AC3E}">
        <p14:creationId xmlns:p14="http://schemas.microsoft.com/office/powerpoint/2010/main" val="979004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Basic RNNs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0" y="1298028"/>
            <a:ext cx="9075957" cy="3053256"/>
          </a:xfrm>
        </p:spPr>
        <p:txBody>
          <a:bodyPr>
            <a:normAutofit fontScale="92500"/>
          </a:bodyPr>
          <a:lstStyle/>
          <a:p>
            <a:r>
              <a:rPr lang="en-US" dirty="0"/>
              <a:t>In a basic RNN, new data is written into each cell at every timestep</a:t>
            </a:r>
          </a:p>
          <a:p>
            <a:r>
              <a:rPr lang="en-US" dirty="0"/>
              <a:t>Data from timesteps very early on get diluted because they are written over so many times</a:t>
            </a:r>
          </a:p>
          <a:p>
            <a:r>
              <a:rPr lang="en-US" dirty="0"/>
              <a:t>In the example below, data from the first timestep is read into the RNN</a:t>
            </a:r>
          </a:p>
          <a:p>
            <a:r>
              <a:rPr lang="en-US" dirty="0"/>
              <a:t>At each subsequent timestep, the RNN factors in data from the current timestep</a:t>
            </a:r>
          </a:p>
          <a:p>
            <a:r>
              <a:rPr lang="en-US" dirty="0"/>
              <a:t>By the end of the RNN, the data from the first timestep has very little impact on the output of the RNN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729" y="4311819"/>
            <a:ext cx="6561121" cy="225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72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Basic RNNs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0" y="1298028"/>
            <a:ext cx="9075957" cy="3053256"/>
          </a:xfrm>
        </p:spPr>
        <p:txBody>
          <a:bodyPr>
            <a:normAutofit/>
          </a:bodyPr>
          <a:lstStyle/>
          <a:p>
            <a:r>
              <a:rPr lang="en-US" dirty="0"/>
              <a:t>Basic RNN cells can’t retain information across a large number of timesteps</a:t>
            </a:r>
          </a:p>
          <a:p>
            <a:r>
              <a:rPr lang="en-US" dirty="0"/>
              <a:t>In practice, RNNs can lose data in as few as 3-5 timesteps</a:t>
            </a:r>
          </a:p>
          <a:p>
            <a:r>
              <a:rPr lang="en-US" dirty="0"/>
              <a:t>This is causes problems on tasks where information needs to be retained over a long time</a:t>
            </a:r>
          </a:p>
          <a:p>
            <a:r>
              <a:rPr lang="en-US" dirty="0"/>
              <a:t>For example, in natural language processing, the meaning of a pronoun may depend on what was stated in a previous sentence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729" y="4311819"/>
            <a:ext cx="6561121" cy="225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25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82110"/>
            <a:ext cx="9075957" cy="4866289"/>
          </a:xfrm>
        </p:spPr>
        <p:txBody>
          <a:bodyPr>
            <a:normAutofit/>
          </a:bodyPr>
          <a:lstStyle/>
          <a:p>
            <a:r>
              <a:rPr lang="en-US" dirty="0"/>
              <a:t>Long Short Term Memory cells are advanced RNN cells that address the problem of long-term dependencies </a:t>
            </a:r>
          </a:p>
          <a:p>
            <a:r>
              <a:rPr lang="en-US" dirty="0"/>
              <a:t>Instead of always writing to each cell at every time step, each unit has an internal ‘memory’ that can be written to selectively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269" y="3261766"/>
            <a:ext cx="7437944" cy="279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2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82110"/>
            <a:ext cx="9075957" cy="4866289"/>
          </a:xfrm>
        </p:spPr>
        <p:txBody>
          <a:bodyPr>
            <a:normAutofit/>
          </a:bodyPr>
          <a:lstStyle/>
          <a:p>
            <a:r>
              <a:rPr lang="en-US" dirty="0"/>
              <a:t>Input from the current timestep is written to the internal memory based on how relevant it is to the problem (relevance is learned during training through backpropagation)</a:t>
            </a:r>
          </a:p>
          <a:p>
            <a:r>
              <a:rPr lang="en-US" dirty="0"/>
              <a:t>If the input isn’t relevant, no data is written into the cell</a:t>
            </a:r>
          </a:p>
          <a:p>
            <a:r>
              <a:rPr lang="en-US" dirty="0"/>
              <a:t>This way data can be preserved over many timesteps and be retrieved when it is needed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780" y="3815254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93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82110"/>
            <a:ext cx="9075957" cy="4866289"/>
          </a:xfrm>
        </p:spPr>
        <p:txBody>
          <a:bodyPr>
            <a:normAutofit/>
          </a:bodyPr>
          <a:lstStyle/>
          <a:p>
            <a:r>
              <a:rPr lang="en-US" dirty="0"/>
              <a:t>Movement of data into and out of an LSTM cell is controlled by “gates”</a:t>
            </a:r>
          </a:p>
          <a:p>
            <a:r>
              <a:rPr lang="en-US" dirty="0"/>
              <a:t>The “forget gate” outputs a value between 0 (delete) and 1 (keep) and controls how much of the internal memory to keep from the previous timestep</a:t>
            </a:r>
          </a:p>
          <a:p>
            <a:r>
              <a:rPr lang="en-US" dirty="0"/>
              <a:t>For example, at the end of a sentence, when a ‘.’ is encountered, we may want to reset the internal memory of the cell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45" y="3894081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5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08234"/>
            <a:ext cx="9075957" cy="4740165"/>
          </a:xfrm>
        </p:spPr>
        <p:txBody>
          <a:bodyPr>
            <a:normAutofit/>
          </a:bodyPr>
          <a:lstStyle/>
          <a:p>
            <a:r>
              <a:rPr lang="en-US" dirty="0"/>
              <a:t>The “candidate value” is the processed input value from the current timestep that may be added to memory</a:t>
            </a:r>
          </a:p>
          <a:p>
            <a:pPr lvl="1"/>
            <a:r>
              <a:rPr lang="en-US" dirty="0"/>
              <a:t>Note that </a:t>
            </a:r>
            <a:r>
              <a:rPr lang="en-US" b="1" dirty="0"/>
              <a:t>tanh</a:t>
            </a:r>
            <a:r>
              <a:rPr lang="en-US" dirty="0"/>
              <a:t> activation is used for the “candidate value” to allow for negative values to subtract from memory</a:t>
            </a:r>
          </a:p>
          <a:p>
            <a:r>
              <a:rPr lang="en-US" dirty="0"/>
              <a:t>The “input gate” outputs a value between 0 (delete) and 1 (keep) and controls how much of the candidate value add to memory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45" y="3879155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85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87365"/>
            <a:ext cx="9075957" cy="4861033"/>
          </a:xfrm>
        </p:spPr>
        <p:txBody>
          <a:bodyPr>
            <a:normAutofit/>
          </a:bodyPr>
          <a:lstStyle/>
          <a:p>
            <a:r>
              <a:rPr lang="en-US" dirty="0"/>
              <a:t>Combined, the “input gate” and “candidate value” determine what new data gets written into memory</a:t>
            </a:r>
          </a:p>
          <a:p>
            <a:r>
              <a:rPr lang="en-US" dirty="0"/>
              <a:t>The “forget gate” determines how much of the previous memory to retain</a:t>
            </a:r>
          </a:p>
          <a:p>
            <a:r>
              <a:rPr lang="en-US" dirty="0"/>
              <a:t>The new memory of the LSTM cell is the “forget gate” * the previous memory state + the “input gate” * the “candidate value” from the current timestep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45" y="3867806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05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08234"/>
            <a:ext cx="9527902" cy="4897821"/>
          </a:xfrm>
        </p:spPr>
        <p:txBody>
          <a:bodyPr>
            <a:normAutofit/>
          </a:bodyPr>
          <a:lstStyle/>
          <a:p>
            <a:r>
              <a:rPr lang="en-US" dirty="0"/>
              <a:t>National Cancer Institute has asked Oak Ridge National Lab to develop a program that can automatically classify cancer pathology reports</a:t>
            </a:r>
          </a:p>
          <a:p>
            <a:r>
              <a:rPr lang="en-US" dirty="0"/>
              <a:t>Pathology reports are what doctors write up when they diagnose cancer, and NCI uses them to calculate national statistics and track health trends</a:t>
            </a:r>
          </a:p>
          <a:p>
            <a:r>
              <a:rPr lang="en-US" dirty="0"/>
              <a:t>Challenges:</a:t>
            </a:r>
          </a:p>
          <a:p>
            <a:pPr lvl="1"/>
            <a:r>
              <a:rPr lang="en-US" dirty="0"/>
              <a:t>Different doctors use different terminology to label the same types of cancer</a:t>
            </a:r>
          </a:p>
          <a:p>
            <a:pPr lvl="1"/>
            <a:r>
              <a:rPr lang="en-US" dirty="0"/>
              <a:t>Some diagnoses may reference other types of cancer or other organs that are not the actual cancer being diagnosed</a:t>
            </a:r>
          </a:p>
          <a:p>
            <a:pPr lvl="1"/>
            <a:r>
              <a:rPr lang="en-US" dirty="0"/>
              <a:t>Typos</a:t>
            </a:r>
          </a:p>
          <a:p>
            <a:r>
              <a:rPr lang="en-US" dirty="0"/>
              <a:t>Task: given a pathology report, teach a program to find the type of cancer, location of cancer, histological grade,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916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87365"/>
            <a:ext cx="9075957" cy="266437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LSTM cell does not output the contents of its memory to the next layer</a:t>
            </a:r>
          </a:p>
          <a:p>
            <a:pPr lvl="1"/>
            <a:r>
              <a:rPr lang="en-US" dirty="0"/>
              <a:t>Stored data in memory might not be relevant for current timestep, e.g., a cell can store a pronoun reference and only output when the pronoun appears</a:t>
            </a:r>
          </a:p>
          <a:p>
            <a:r>
              <a:rPr lang="en-US" dirty="0"/>
              <a:t>Instead, an “output” gate outputs a value between 0 and 1 that determines how much of the memory to output</a:t>
            </a:r>
          </a:p>
          <a:p>
            <a:r>
              <a:rPr lang="en-US" dirty="0"/>
              <a:t>The memory goes through a final </a:t>
            </a:r>
            <a:r>
              <a:rPr lang="en-US" b="1" dirty="0"/>
              <a:t>tanh</a:t>
            </a:r>
            <a:r>
              <a:rPr lang="en-US" dirty="0"/>
              <a:t> activation before being passed to the next layer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45" y="3859922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391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Gated Recurrent Units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39917"/>
            <a:ext cx="9433309" cy="4808481"/>
          </a:xfrm>
        </p:spPr>
        <p:txBody>
          <a:bodyPr>
            <a:normAutofit/>
          </a:bodyPr>
          <a:lstStyle/>
          <a:p>
            <a:r>
              <a:rPr lang="en-US" sz="1800" dirty="0"/>
              <a:t>Gated Recurrent Units are very similar to LSTMs but use two gates instead of three</a:t>
            </a:r>
          </a:p>
          <a:p>
            <a:r>
              <a:rPr lang="en-US" sz="1800" dirty="0"/>
              <a:t>The “update gate” determines how much of the previous memory to keep</a:t>
            </a:r>
          </a:p>
          <a:p>
            <a:r>
              <a:rPr lang="en-US" sz="1800" dirty="0"/>
              <a:t>The “reset gate” determines how to combine the new input with the previous memory</a:t>
            </a:r>
          </a:p>
          <a:p>
            <a:r>
              <a:rPr lang="en-US" sz="1800" dirty="0"/>
              <a:t>The entire internal memory is output without an additional activation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265" y="3774051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04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LSTMs vs GRUs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87365"/>
            <a:ext cx="9075957" cy="4861033"/>
          </a:xfrm>
        </p:spPr>
        <p:txBody>
          <a:bodyPr>
            <a:normAutofit/>
          </a:bodyPr>
          <a:lstStyle/>
          <a:p>
            <a:r>
              <a:rPr lang="en-US" dirty="0" err="1">
                <a:hlinkClick r:id="rId2"/>
              </a:rPr>
              <a:t>Greff</a:t>
            </a:r>
            <a:r>
              <a:rPr lang="en-US" dirty="0">
                <a:hlinkClick r:id="rId2"/>
              </a:rPr>
              <a:t>, et al. (2015)</a:t>
            </a:r>
            <a:r>
              <a:rPr lang="en-US" dirty="0"/>
              <a:t> compared LSTMs and GRUs and found they perform about the same</a:t>
            </a:r>
          </a:p>
          <a:p>
            <a:r>
              <a:rPr lang="en-US" dirty="0" err="1">
                <a:hlinkClick r:id="rId3"/>
              </a:rPr>
              <a:t>Jozefowicz</a:t>
            </a:r>
            <a:r>
              <a:rPr lang="en-US" dirty="0">
                <a:hlinkClick r:id="rId3"/>
              </a:rPr>
              <a:t>, et al. (2015)</a:t>
            </a:r>
            <a:r>
              <a:rPr lang="en-US" dirty="0"/>
              <a:t> generated more than ten thousand variants of RNNs and determined that depending on the task, some may perform better than LSTMs</a:t>
            </a:r>
          </a:p>
          <a:p>
            <a:r>
              <a:rPr lang="en-US" dirty="0"/>
              <a:t>GRUs train faster than LSTMs because they are less complex</a:t>
            </a:r>
          </a:p>
          <a:p>
            <a:r>
              <a:rPr lang="en-US" dirty="0"/>
              <a:t>Generally speaking, tuning hyperparameters (e.g. number of units, size of weights) will probably affect performance more than picking between GRU and LSTM</a:t>
            </a:r>
          </a:p>
        </p:txBody>
      </p:sp>
    </p:spTree>
    <p:extLst>
      <p:ext uri="{BB962C8B-B14F-4D97-AF65-F5344CB8AC3E}">
        <p14:creationId xmlns:p14="http://schemas.microsoft.com/office/powerpoint/2010/main" val="2578250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RNNs for Natural Language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76579"/>
            <a:ext cx="9516562" cy="4703377"/>
          </a:xfrm>
        </p:spPr>
        <p:txBody>
          <a:bodyPr>
            <a:normAutofit/>
          </a:bodyPr>
          <a:lstStyle/>
          <a:p>
            <a:r>
              <a:rPr lang="en-US" dirty="0"/>
              <a:t>The natural input for a neural network is a vector of numeric values (e.g. pixel densities for imaging or audio frequency for speech recognition)</a:t>
            </a:r>
          </a:p>
          <a:p>
            <a:r>
              <a:rPr lang="en-US" dirty="0"/>
              <a:t>How do you feed language as input into a neural network?</a:t>
            </a:r>
          </a:p>
          <a:p>
            <a:r>
              <a:rPr lang="en-US" dirty="0"/>
              <a:t>The most basic solution is </a:t>
            </a:r>
            <a:r>
              <a:rPr lang="en-US" b="1" dirty="0"/>
              <a:t>one hot encoding </a:t>
            </a:r>
          </a:p>
          <a:p>
            <a:pPr lvl="1"/>
            <a:r>
              <a:rPr lang="en-US" dirty="0"/>
              <a:t>A long vector (equal to the length of your vocabulary) where each index represents one word in the vocabulary</a:t>
            </a:r>
          </a:p>
          <a:p>
            <a:pPr lvl="1"/>
            <a:r>
              <a:rPr lang="en-US" dirty="0"/>
              <a:t>For each word, the index corresponding to that word is set to 1, and everything else is set to 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623" y="4492409"/>
            <a:ext cx="4555724" cy="206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97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One Hot Encoding LSTM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277007"/>
            <a:ext cx="9781256" cy="4971391"/>
          </a:xfrm>
        </p:spPr>
        <p:txBody>
          <a:bodyPr>
            <a:normAutofit/>
          </a:bodyPr>
          <a:lstStyle/>
          <a:p>
            <a:r>
              <a:rPr lang="en-US" sz="1800" dirty="0"/>
              <a:t>Trained LSTM to predict the next character given a sequence of characters</a:t>
            </a:r>
          </a:p>
          <a:p>
            <a:r>
              <a:rPr lang="en-US" sz="1800" dirty="0"/>
              <a:t>Training corpus: All books in Hitchhiker’s Guide to the Galaxy series</a:t>
            </a:r>
          </a:p>
          <a:p>
            <a:r>
              <a:rPr lang="en-US" sz="1800" dirty="0"/>
              <a:t>One-hot encoding used to convert each character into a vector</a:t>
            </a:r>
          </a:p>
          <a:p>
            <a:r>
              <a:rPr lang="en-US" sz="1800" dirty="0"/>
              <a:t>72 possible characters – lowercase letters, uppercase letters, numbers, and punctuation</a:t>
            </a:r>
          </a:p>
          <a:p>
            <a:r>
              <a:rPr lang="en-US" sz="1800" dirty="0"/>
              <a:t>Input vector is fed into a layer of 256 LSTM nodes</a:t>
            </a:r>
          </a:p>
          <a:p>
            <a:r>
              <a:rPr lang="en-US" sz="1800" dirty="0"/>
              <a:t>LSTM output fed into a </a:t>
            </a:r>
            <a:r>
              <a:rPr lang="en-US" sz="1800" dirty="0" err="1"/>
              <a:t>softmax</a:t>
            </a:r>
            <a:r>
              <a:rPr lang="en-US" sz="1800" dirty="0"/>
              <a:t> layer that predicts the following character</a:t>
            </a:r>
          </a:p>
          <a:p>
            <a:r>
              <a:rPr lang="en-US" sz="1800" dirty="0"/>
              <a:t>The character with the highest </a:t>
            </a:r>
            <a:r>
              <a:rPr lang="en-US" sz="1800" dirty="0" err="1"/>
              <a:t>softmax</a:t>
            </a:r>
            <a:r>
              <a:rPr lang="en-US" sz="1800" dirty="0"/>
              <a:t> probability is chosen as the next character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207" y="4488137"/>
            <a:ext cx="6886236" cy="207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631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Generated Samples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45021"/>
            <a:ext cx="9075957" cy="4703377"/>
          </a:xfrm>
        </p:spPr>
        <p:txBody>
          <a:bodyPr>
            <a:normAutofit/>
          </a:bodyPr>
          <a:lstStyle/>
          <a:p>
            <a:r>
              <a:rPr lang="en-US" b="1" dirty="0"/>
              <a:t>700 iterations: </a:t>
            </a:r>
            <a:r>
              <a:rPr lang="en-US" dirty="0"/>
              <a:t>ae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endParaRPr lang="en-US" dirty="0"/>
          </a:p>
          <a:p>
            <a:r>
              <a:rPr lang="en-US" b="1" dirty="0"/>
              <a:t>4200 iterations: </a:t>
            </a:r>
            <a:r>
              <a:rPr lang="en-US" dirty="0"/>
              <a:t>the sand and the said the sand and the said the sand and the said the sand and the said the sand and the said the</a:t>
            </a:r>
          </a:p>
          <a:p>
            <a:r>
              <a:rPr lang="en-US" b="1" dirty="0"/>
              <a:t>36000 iterations: </a:t>
            </a:r>
            <a:r>
              <a:rPr lang="en-US" dirty="0"/>
              <a:t>seared to be a little was a small beach of the ship was a small beach of the ship was a small beach of the ship</a:t>
            </a:r>
          </a:p>
          <a:p>
            <a:r>
              <a:rPr lang="en-US" b="1" dirty="0"/>
              <a:t>100000 iterations: </a:t>
            </a:r>
            <a:r>
              <a:rPr lang="en-US" dirty="0"/>
              <a:t>the second the stars is the stars to the stars in the stars that he had been so the ship had been so the ship had been</a:t>
            </a:r>
          </a:p>
          <a:p>
            <a:r>
              <a:rPr lang="en-US" b="1" dirty="0"/>
              <a:t>290000 iterations: </a:t>
            </a:r>
            <a:r>
              <a:rPr lang="en-US" dirty="0"/>
              <a:t>started to run a computer to the computer to take a bit of a problem off the ship and the sun and the air was the sound</a:t>
            </a:r>
          </a:p>
          <a:p>
            <a:r>
              <a:rPr lang="en-US" b="1" dirty="0"/>
              <a:t>500000 iterations: </a:t>
            </a:r>
            <a:r>
              <a:rPr lang="en-US" dirty="0"/>
              <a:t>"I think the Galaxy will be a lot of things that the second man who could not be continually and the sound of the stars</a:t>
            </a:r>
          </a:p>
        </p:txBody>
      </p:sp>
    </p:spTree>
    <p:extLst>
      <p:ext uri="{BB962C8B-B14F-4D97-AF65-F5344CB8AC3E}">
        <p14:creationId xmlns:p14="http://schemas.microsoft.com/office/powerpoint/2010/main" val="3444691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One Hot Encoding Shortcomings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45021"/>
            <a:ext cx="9075957" cy="4703377"/>
          </a:xfrm>
        </p:spPr>
        <p:txBody>
          <a:bodyPr>
            <a:normAutofit/>
          </a:bodyPr>
          <a:lstStyle/>
          <a:p>
            <a:r>
              <a:rPr lang="en-US" dirty="0"/>
              <a:t>One-hot encoding is lacking because it fails to capture semantic similarity between words, i.e., the inherent meaning of word</a:t>
            </a:r>
          </a:p>
          <a:p>
            <a:r>
              <a:rPr lang="en-US" dirty="0"/>
              <a:t>For example, the words “happy”, “joyful”, and “pleased” all have similar meanings, but under one-hot encoding they are three distinct and unrelated entities</a:t>
            </a:r>
          </a:p>
          <a:p>
            <a:r>
              <a:rPr lang="en-US" dirty="0"/>
              <a:t>What if we could capture the meaning of words within a numerical context?</a:t>
            </a:r>
          </a:p>
        </p:txBody>
      </p:sp>
    </p:spTree>
    <p:extLst>
      <p:ext uri="{BB962C8B-B14F-4D97-AF65-F5344CB8AC3E}">
        <p14:creationId xmlns:p14="http://schemas.microsoft.com/office/powerpoint/2010/main" val="468909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Word Embeddings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97877"/>
            <a:ext cx="9075957" cy="4850522"/>
          </a:xfrm>
        </p:spPr>
        <p:txBody>
          <a:bodyPr>
            <a:normAutofit/>
          </a:bodyPr>
          <a:lstStyle/>
          <a:p>
            <a:r>
              <a:rPr lang="en-US" dirty="0"/>
              <a:t>Word embeddings are vector representations of words that attempt to capture semantic meaning</a:t>
            </a:r>
          </a:p>
          <a:p>
            <a:r>
              <a:rPr lang="en-US" dirty="0"/>
              <a:t>Each word is represented as a vector of numerical values</a:t>
            </a:r>
          </a:p>
          <a:p>
            <a:r>
              <a:rPr lang="en-US" dirty="0"/>
              <a:t>Each index in the vector represents some abstract “concept”</a:t>
            </a:r>
          </a:p>
          <a:p>
            <a:pPr lvl="1"/>
            <a:r>
              <a:rPr lang="en-US" dirty="0"/>
              <a:t>These concepts are unlabeled and learned during training</a:t>
            </a:r>
          </a:p>
          <a:p>
            <a:r>
              <a:rPr lang="en-US" dirty="0"/>
              <a:t>Words that are similar will have similar vectors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309016"/>
              </p:ext>
            </p:extLst>
          </p:nvPr>
        </p:nvGraphicFramePr>
        <p:xfrm>
          <a:off x="1760483" y="4160870"/>
          <a:ext cx="7609490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1898">
                  <a:extLst>
                    <a:ext uri="{9D8B030D-6E8A-4147-A177-3AD203B41FA5}">
                      <a16:colId xmlns:a16="http://schemas.microsoft.com/office/drawing/2014/main" val="3365821284"/>
                    </a:ext>
                  </a:extLst>
                </a:gridCol>
                <a:gridCol w="1521898">
                  <a:extLst>
                    <a:ext uri="{9D8B030D-6E8A-4147-A177-3AD203B41FA5}">
                      <a16:colId xmlns:a16="http://schemas.microsoft.com/office/drawing/2014/main" val="3273631859"/>
                    </a:ext>
                  </a:extLst>
                </a:gridCol>
                <a:gridCol w="1521898">
                  <a:extLst>
                    <a:ext uri="{9D8B030D-6E8A-4147-A177-3AD203B41FA5}">
                      <a16:colId xmlns:a16="http://schemas.microsoft.com/office/drawing/2014/main" val="1613037714"/>
                    </a:ext>
                  </a:extLst>
                </a:gridCol>
                <a:gridCol w="1521898">
                  <a:extLst>
                    <a:ext uri="{9D8B030D-6E8A-4147-A177-3AD203B41FA5}">
                      <a16:colId xmlns:a16="http://schemas.microsoft.com/office/drawing/2014/main" val="779355048"/>
                    </a:ext>
                  </a:extLst>
                </a:gridCol>
                <a:gridCol w="1521898">
                  <a:extLst>
                    <a:ext uri="{9D8B030D-6E8A-4147-A177-3AD203B41FA5}">
                      <a16:colId xmlns:a16="http://schemas.microsoft.com/office/drawing/2014/main" val="1184437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Masculinity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Royality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Youth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Intelligence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35918"/>
                  </a:ext>
                </a:extLst>
              </a:tr>
              <a:tr h="314434">
                <a:tc>
                  <a:txBody>
                    <a:bodyPr/>
                    <a:lstStyle/>
                    <a:p>
                      <a:r>
                        <a:rPr lang="en-US" sz="1600" dirty="0"/>
                        <a:t>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123507"/>
                  </a:ext>
                </a:extLst>
              </a:tr>
              <a:tr h="314434">
                <a:tc>
                  <a:txBody>
                    <a:bodyPr/>
                    <a:lstStyle/>
                    <a:p>
                      <a:r>
                        <a:rPr lang="en-US" sz="1600" dirty="0"/>
                        <a:t>Queen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28926"/>
                  </a:ext>
                </a:extLst>
              </a:tr>
              <a:tr h="314434">
                <a:tc>
                  <a:txBody>
                    <a:bodyPr/>
                    <a:lstStyle/>
                    <a:p>
                      <a:r>
                        <a:rPr lang="en-US" sz="1600" dirty="0"/>
                        <a:t>Prince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5014817"/>
                  </a:ext>
                </a:extLst>
              </a:tr>
              <a:tr h="314434">
                <a:tc>
                  <a:txBody>
                    <a:bodyPr/>
                    <a:lstStyle/>
                    <a:p>
                      <a:r>
                        <a:rPr lang="en-US" sz="1600" dirty="0"/>
                        <a:t>Woman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481536"/>
                  </a:ext>
                </a:extLst>
              </a:tr>
              <a:tr h="314434">
                <a:tc>
                  <a:txBody>
                    <a:bodyPr/>
                    <a:lstStyle/>
                    <a:p>
                      <a:r>
                        <a:rPr lang="en-US" sz="1600" dirty="0"/>
                        <a:t>Peasant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456731"/>
                  </a:ext>
                </a:extLst>
              </a:tr>
              <a:tr h="314434">
                <a:tc>
                  <a:txBody>
                    <a:bodyPr/>
                    <a:lstStyle/>
                    <a:p>
                      <a:r>
                        <a:rPr lang="en-US" sz="1600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474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8122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Word2Vec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926" y="1403685"/>
            <a:ext cx="6633411" cy="4844714"/>
          </a:xfrm>
        </p:spPr>
        <p:txBody>
          <a:bodyPr>
            <a:normAutofit/>
          </a:bodyPr>
          <a:lstStyle/>
          <a:p>
            <a:r>
              <a:rPr lang="en-US" dirty="0"/>
              <a:t>Words that appear in the same context are more likely to have the same meaning</a:t>
            </a:r>
          </a:p>
          <a:p>
            <a:pPr lvl="1"/>
            <a:r>
              <a:rPr lang="en-US" dirty="0"/>
              <a:t>I am </a:t>
            </a:r>
            <a:r>
              <a:rPr lang="en-US" b="1" dirty="0"/>
              <a:t>excited</a:t>
            </a:r>
            <a:r>
              <a:rPr lang="en-US" dirty="0"/>
              <a:t> to see you today!</a:t>
            </a:r>
          </a:p>
          <a:p>
            <a:pPr lvl="1"/>
            <a:r>
              <a:rPr lang="en-US" dirty="0"/>
              <a:t>I am </a:t>
            </a:r>
            <a:r>
              <a:rPr lang="en-US" b="1" dirty="0"/>
              <a:t>ecstatic</a:t>
            </a:r>
            <a:r>
              <a:rPr lang="en-US" dirty="0"/>
              <a:t> to see you today! </a:t>
            </a:r>
          </a:p>
          <a:p>
            <a:r>
              <a:rPr lang="en-US" dirty="0"/>
              <a:t>Word2Vec is an algorithm that uses a funnel-shaped single hidden layer neural network to create word embeddings</a:t>
            </a:r>
          </a:p>
          <a:p>
            <a:r>
              <a:rPr lang="en-US" dirty="0"/>
              <a:t>Given a word (in one-hot encoded format), it tries to predict the neighbors of that word (also in one-hot encoded format), or vice versa</a:t>
            </a:r>
          </a:p>
          <a:p>
            <a:r>
              <a:rPr lang="en-US" dirty="0"/>
              <a:t>Words that appear in the same context will have similar embeddings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654" y="1853248"/>
            <a:ext cx="4926313" cy="362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07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Word2Vec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29916" y="1487214"/>
            <a:ext cx="5205663" cy="4761184"/>
          </a:xfrm>
        </p:spPr>
        <p:txBody>
          <a:bodyPr>
            <a:normAutofit/>
          </a:bodyPr>
          <a:lstStyle/>
          <a:p>
            <a:r>
              <a:rPr lang="en-US" dirty="0"/>
              <a:t>The model is trained on a large corpus of text using regular backpropagation</a:t>
            </a:r>
          </a:p>
          <a:p>
            <a:r>
              <a:rPr lang="en-US" dirty="0"/>
              <a:t>For each word in the corpus, predict the 5 words to the left and right (or vice versa)</a:t>
            </a:r>
          </a:p>
          <a:p>
            <a:r>
              <a:rPr lang="en-US" dirty="0"/>
              <a:t>Once the model is trained, the embedding for a particular word is the row of the weight matrix associated with that word</a:t>
            </a:r>
          </a:p>
          <a:p>
            <a:r>
              <a:rPr lang="en-US" dirty="0"/>
              <a:t>Many pretrained vectors (e.g. Google) can be downloaded online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324" y="360948"/>
            <a:ext cx="5644668" cy="614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79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97724"/>
            <a:ext cx="8946541" cy="4750675"/>
          </a:xfrm>
        </p:spPr>
        <p:txBody>
          <a:bodyPr>
            <a:normAutofit/>
          </a:bodyPr>
          <a:lstStyle/>
          <a:p>
            <a:r>
              <a:rPr lang="en-US" dirty="0"/>
              <a:t>Many types of classifiers were tested:</a:t>
            </a:r>
          </a:p>
          <a:p>
            <a:pPr lvl="1"/>
            <a:r>
              <a:rPr lang="en-US" dirty="0"/>
              <a:t>Traditional machine learning classifiers: Naive Bayes, Random Forests, and XG-Boost</a:t>
            </a:r>
          </a:p>
          <a:p>
            <a:pPr lvl="1"/>
            <a:r>
              <a:rPr lang="en-US" dirty="0"/>
              <a:t>Traditional machine learning classifiers require manually defined features, such as bag of words or </a:t>
            </a:r>
            <a:r>
              <a:rPr lang="en-US" dirty="0" err="1"/>
              <a:t>tf-idf</a:t>
            </a:r>
            <a:endParaRPr lang="en-US" dirty="0"/>
          </a:p>
          <a:p>
            <a:pPr lvl="1"/>
            <a:r>
              <a:rPr lang="en-US" dirty="0"/>
              <a:t>Deep learning methods: convolutional neural networks and recurrent neural networks</a:t>
            </a:r>
          </a:p>
          <a:p>
            <a:pPr lvl="1"/>
            <a:r>
              <a:rPr lang="en-US" dirty="0"/>
              <a:t>Given enough data, deep learning methods can learn their own features, such as which words or phrases are important</a:t>
            </a:r>
          </a:p>
          <a:p>
            <a:r>
              <a:rPr lang="en-US" dirty="0"/>
              <a:t>Hierarchical Attention Network is a relatively new deep learning model that came out last year and is one of the top performers</a:t>
            </a:r>
          </a:p>
        </p:txBody>
      </p:sp>
    </p:spTree>
    <p:extLst>
      <p:ext uri="{BB962C8B-B14F-4D97-AF65-F5344CB8AC3E}">
        <p14:creationId xmlns:p14="http://schemas.microsoft.com/office/powerpoint/2010/main" val="17108115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Word2Vec on 20 Newsgroups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15" y="1152983"/>
            <a:ext cx="10957034" cy="542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64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Basic Deep Learning NLP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27747"/>
            <a:ext cx="9075957" cy="4820651"/>
          </a:xfrm>
        </p:spPr>
        <p:txBody>
          <a:bodyPr>
            <a:normAutofit/>
          </a:bodyPr>
          <a:lstStyle/>
          <a:p>
            <a:r>
              <a:rPr lang="en-US" dirty="0"/>
              <a:t>Generate Word Embeddings</a:t>
            </a:r>
          </a:p>
          <a:p>
            <a:pPr lvl="1"/>
            <a:r>
              <a:rPr lang="en-US" dirty="0"/>
              <a:t>Python </a:t>
            </a:r>
            <a:r>
              <a:rPr lang="en-US" dirty="0" err="1"/>
              <a:t>gensim</a:t>
            </a:r>
            <a:r>
              <a:rPr lang="en-US" dirty="0"/>
              <a:t> package</a:t>
            </a:r>
          </a:p>
          <a:p>
            <a:r>
              <a:rPr lang="en-US" dirty="0"/>
              <a:t>Feed word embeddings into LSTM or GRU layer</a:t>
            </a:r>
          </a:p>
          <a:p>
            <a:r>
              <a:rPr lang="en-US" dirty="0"/>
              <a:t>Feed output of LSTM or GRU layer into </a:t>
            </a:r>
            <a:r>
              <a:rPr lang="en-US" dirty="0" err="1"/>
              <a:t>softmax</a:t>
            </a:r>
            <a:r>
              <a:rPr lang="en-US" dirty="0"/>
              <a:t> classifier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123" y="3439951"/>
            <a:ext cx="7428121" cy="306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63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45021"/>
            <a:ext cx="9075957" cy="4703377"/>
          </a:xfrm>
        </p:spPr>
        <p:txBody>
          <a:bodyPr>
            <a:normAutofit/>
          </a:bodyPr>
          <a:lstStyle/>
          <a:p>
            <a:r>
              <a:rPr lang="en-US" dirty="0"/>
              <a:t>Language Models</a:t>
            </a:r>
          </a:p>
          <a:p>
            <a:pPr lvl="1"/>
            <a:r>
              <a:rPr lang="en-US" dirty="0"/>
              <a:t>Given a series of words, predict the next word</a:t>
            </a:r>
          </a:p>
          <a:p>
            <a:pPr lvl="1"/>
            <a:r>
              <a:rPr lang="en-US" dirty="0"/>
              <a:t>Understand the inherent patterns in a given language</a:t>
            </a:r>
          </a:p>
          <a:p>
            <a:pPr lvl="1"/>
            <a:r>
              <a:rPr lang="en-US" dirty="0"/>
              <a:t>Useful for autocompletion and machine translation</a:t>
            </a:r>
          </a:p>
          <a:p>
            <a:r>
              <a:rPr lang="en-US" dirty="0"/>
              <a:t>Sentiment Analysis</a:t>
            </a:r>
          </a:p>
          <a:p>
            <a:pPr lvl="1"/>
            <a:r>
              <a:rPr lang="en-US" dirty="0"/>
              <a:t>Given a sentence or document, classify if it is positive or negative</a:t>
            </a:r>
          </a:p>
          <a:p>
            <a:pPr lvl="1"/>
            <a:r>
              <a:rPr lang="en-US" dirty="0"/>
              <a:t>Useful for analyzing the success of a product launch or automated stock trading based off news</a:t>
            </a:r>
          </a:p>
          <a:p>
            <a:r>
              <a:rPr lang="en-US" dirty="0"/>
              <a:t>Other forms text classification</a:t>
            </a:r>
          </a:p>
          <a:p>
            <a:pPr lvl="1"/>
            <a:r>
              <a:rPr lang="en-US" dirty="0"/>
              <a:t>Cancer pathology report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8887354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Advanced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545021"/>
            <a:ext cx="6123656" cy="4687337"/>
          </a:xfrm>
        </p:spPr>
        <p:txBody>
          <a:bodyPr>
            <a:normAutofit/>
          </a:bodyPr>
          <a:lstStyle/>
          <a:p>
            <a:r>
              <a:rPr lang="en-US" dirty="0"/>
              <a:t>Question Answering</a:t>
            </a:r>
          </a:p>
          <a:p>
            <a:pPr lvl="1"/>
            <a:r>
              <a:rPr lang="en-US" dirty="0"/>
              <a:t>Read a document and then answer questions</a:t>
            </a:r>
          </a:p>
          <a:p>
            <a:pPr lvl="1"/>
            <a:r>
              <a:rPr lang="en-US" dirty="0"/>
              <a:t>Many models use RNNs as their foundation</a:t>
            </a:r>
          </a:p>
          <a:p>
            <a:r>
              <a:rPr lang="en-US" dirty="0"/>
              <a:t>Automated Image Captioning</a:t>
            </a:r>
          </a:p>
          <a:p>
            <a:pPr lvl="1"/>
            <a:r>
              <a:rPr lang="en-US" dirty="0"/>
              <a:t>Given an image, automatically generate a caption</a:t>
            </a:r>
          </a:p>
          <a:p>
            <a:pPr lvl="1"/>
            <a:r>
              <a:rPr lang="en-US" dirty="0"/>
              <a:t>Many models use both CNNs and RNNs</a:t>
            </a:r>
          </a:p>
          <a:p>
            <a:r>
              <a:rPr lang="en-US" dirty="0"/>
              <a:t>Machine Translation</a:t>
            </a:r>
          </a:p>
          <a:p>
            <a:pPr lvl="1"/>
            <a:r>
              <a:rPr lang="en-US" dirty="0"/>
              <a:t>Automatically translate text from one language to another</a:t>
            </a:r>
          </a:p>
          <a:p>
            <a:pPr lvl="1"/>
            <a:r>
              <a:rPr lang="en-US" dirty="0"/>
              <a:t>Many models (including Google Translate) use RNNs as their foundation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409" y="1545021"/>
            <a:ext cx="4978128" cy="452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044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Bi-directional LSTMs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1" y="1728952"/>
            <a:ext cx="9764385" cy="4519447"/>
          </a:xfrm>
        </p:spPr>
        <p:txBody>
          <a:bodyPr>
            <a:normAutofit/>
          </a:bodyPr>
          <a:lstStyle/>
          <a:p>
            <a:r>
              <a:rPr lang="en-US" dirty="0"/>
              <a:t>Sometimes, important context for a word comes after the word (especially important translation)</a:t>
            </a:r>
          </a:p>
          <a:p>
            <a:pPr lvl="1"/>
            <a:r>
              <a:rPr lang="en-US" dirty="0"/>
              <a:t>I saw a </a:t>
            </a:r>
            <a:r>
              <a:rPr lang="en-US" b="1" dirty="0"/>
              <a:t>crane</a:t>
            </a:r>
            <a:r>
              <a:rPr lang="en-US" dirty="0"/>
              <a:t> flying across the sky</a:t>
            </a:r>
          </a:p>
          <a:p>
            <a:pPr lvl="1"/>
            <a:r>
              <a:rPr lang="en-US" dirty="0"/>
              <a:t>I saw a </a:t>
            </a:r>
            <a:r>
              <a:rPr lang="en-US" b="1" dirty="0"/>
              <a:t>crane</a:t>
            </a:r>
            <a:r>
              <a:rPr lang="en-US" dirty="0"/>
              <a:t> lifting a large boulder</a:t>
            </a:r>
          </a:p>
          <a:p>
            <a:r>
              <a:rPr lang="en-US" dirty="0"/>
              <a:t>Solution - use two LSTM layers, one that reads the input forward and one that reads the input backwards, and concatenate their outputs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112" y="4151265"/>
            <a:ext cx="6439695" cy="227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0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1" y="1802523"/>
            <a:ext cx="9764385" cy="4445875"/>
          </a:xfrm>
        </p:spPr>
        <p:txBody>
          <a:bodyPr>
            <a:normAutofit/>
          </a:bodyPr>
          <a:lstStyle/>
          <a:p>
            <a:r>
              <a:rPr lang="en-US" dirty="0"/>
              <a:t>Sometimes only a few words in a sentence or document are important and the rest do not contribute as much meaning</a:t>
            </a:r>
          </a:p>
          <a:p>
            <a:pPr lvl="1"/>
            <a:r>
              <a:rPr lang="en-US" dirty="0"/>
              <a:t>For example, when classifying cancer location from cancer pathology reports, we may only care about certain keywords like “right upper lung” or “ovarian”</a:t>
            </a:r>
          </a:p>
          <a:p>
            <a:r>
              <a:rPr lang="en-US" dirty="0"/>
              <a:t>In a traditional RNN, we usually take the output at the last timestep</a:t>
            </a:r>
          </a:p>
          <a:p>
            <a:r>
              <a:rPr lang="en-US" dirty="0"/>
              <a:t>By the last timestep, information from the important words may have been diluted, even with LSTMs and GRUs units</a:t>
            </a:r>
          </a:p>
          <a:p>
            <a:r>
              <a:rPr lang="en-US" dirty="0"/>
              <a:t>How can we capture the information at the most important words?</a:t>
            </a:r>
          </a:p>
        </p:txBody>
      </p:sp>
    </p:spTree>
    <p:extLst>
      <p:ext uri="{BB962C8B-B14F-4D97-AF65-F5344CB8AC3E}">
        <p14:creationId xmlns:p14="http://schemas.microsoft.com/office/powerpoint/2010/main" val="30456619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1" y="1802523"/>
            <a:ext cx="9764385" cy="1534511"/>
          </a:xfrm>
        </p:spPr>
        <p:txBody>
          <a:bodyPr>
            <a:normAutofit fontScale="92500"/>
          </a:bodyPr>
          <a:lstStyle/>
          <a:p>
            <a:r>
              <a:rPr lang="en-US" dirty="0"/>
              <a:t>Naïve solution: to prevent information loss, instead of using the LSTM output at the last timestep, take the LSTM output at every timestep and use the average</a:t>
            </a:r>
          </a:p>
          <a:p>
            <a:r>
              <a:rPr lang="en-US" dirty="0"/>
              <a:t>Better solution: find the important timesteps, and weight the output at those timesteps much higher when doing the average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325" y="3428930"/>
            <a:ext cx="7568379" cy="309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154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453" y="1802523"/>
            <a:ext cx="4499811" cy="4445875"/>
          </a:xfrm>
        </p:spPr>
        <p:txBody>
          <a:bodyPr>
            <a:normAutofit/>
          </a:bodyPr>
          <a:lstStyle/>
          <a:p>
            <a:r>
              <a:rPr lang="en-US" dirty="0"/>
              <a:t>An attention mechanism calculates how important the LSTM output of each timestep is</a:t>
            </a:r>
          </a:p>
          <a:p>
            <a:r>
              <a:rPr lang="en-US" dirty="0"/>
              <a:t>It uses a single layer feedforward network with a </a:t>
            </a:r>
            <a:r>
              <a:rPr lang="en-US" dirty="0" err="1"/>
              <a:t>softmax</a:t>
            </a:r>
            <a:r>
              <a:rPr lang="en-US" dirty="0"/>
              <a:t> output</a:t>
            </a:r>
          </a:p>
          <a:p>
            <a:r>
              <a:rPr lang="en-US" dirty="0"/>
              <a:t>At each timestep, the output of the LSTM/GRU is fed into the feedforward network</a:t>
            </a:r>
          </a:p>
          <a:p>
            <a:r>
              <a:rPr lang="en-US" dirty="0"/>
              <a:t>The output of the feedforward network is a single value that is saved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170" y="1802523"/>
            <a:ext cx="6414207" cy="42973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170" y="1568289"/>
            <a:ext cx="6584896" cy="453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334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453" y="1802523"/>
            <a:ext cx="4499811" cy="4445875"/>
          </a:xfrm>
        </p:spPr>
        <p:txBody>
          <a:bodyPr>
            <a:normAutofit/>
          </a:bodyPr>
          <a:lstStyle/>
          <a:p>
            <a:r>
              <a:rPr lang="en-US" dirty="0"/>
              <a:t>Repeat for all timesteps in your segment (e.g. sentence, tweet, Yelp review)</a:t>
            </a:r>
          </a:p>
          <a:p>
            <a:r>
              <a:rPr lang="en-US" dirty="0"/>
              <a:t>Calculate a </a:t>
            </a:r>
            <a:r>
              <a:rPr lang="en-US" dirty="0" err="1"/>
              <a:t>softmax</a:t>
            </a:r>
            <a:r>
              <a:rPr lang="en-US" dirty="0"/>
              <a:t> over all saved outputs from the attention network to generate weights representing how important each timestep was</a:t>
            </a:r>
          </a:p>
          <a:p>
            <a:r>
              <a:rPr lang="en-US" dirty="0"/>
              <a:t>Multiply the output at each timestep with its importance and add to create a weighted average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170" y="1802523"/>
            <a:ext cx="6414207" cy="42973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170" y="1568289"/>
            <a:ext cx="6584896" cy="453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509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453" y="1802523"/>
            <a:ext cx="4499811" cy="324244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Attention mechanisms can take into account “context” to determine what’s important</a:t>
            </a:r>
          </a:p>
          <a:p>
            <a:r>
              <a:rPr lang="en-US" dirty="0"/>
              <a:t>Remember dot product is a measure of similarity – two vectors that are similar will have larger dot product</a:t>
            </a:r>
          </a:p>
          <a:p>
            <a:r>
              <a:rPr lang="en-US" dirty="0"/>
              <a:t>In normal </a:t>
            </a:r>
            <a:r>
              <a:rPr lang="en-US" dirty="0" err="1"/>
              <a:t>softmax</a:t>
            </a:r>
            <a:r>
              <a:rPr lang="en-US" dirty="0"/>
              <a:t>, dot product input with randomly initialized weights before applying </a:t>
            </a:r>
            <a:r>
              <a:rPr lang="en-US" dirty="0" err="1"/>
              <a:t>softmax</a:t>
            </a:r>
            <a:r>
              <a:rPr lang="en-US" dirty="0"/>
              <a:t> function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170" y="1802523"/>
            <a:ext cx="6414207" cy="42973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292" y="5217557"/>
            <a:ext cx="3284424" cy="99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39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97724"/>
            <a:ext cx="8946541" cy="4750675"/>
          </a:xfrm>
        </p:spPr>
        <p:txBody>
          <a:bodyPr>
            <a:normAutofit/>
          </a:bodyPr>
          <a:lstStyle/>
          <a:p>
            <a:r>
              <a:rPr lang="en-US" dirty="0"/>
              <a:t>Learn how Hierarchical Attention Networks work from scratch</a:t>
            </a:r>
          </a:p>
          <a:p>
            <a:pPr lvl="1"/>
            <a:r>
              <a:rPr lang="en-US" dirty="0"/>
              <a:t>Review of Basic Neural Networks</a:t>
            </a:r>
          </a:p>
          <a:p>
            <a:pPr lvl="1"/>
            <a:r>
              <a:rPr lang="en-US" dirty="0"/>
              <a:t>Recurrent Neural Networks</a:t>
            </a:r>
          </a:p>
          <a:p>
            <a:pPr lvl="1"/>
            <a:r>
              <a:rPr lang="en-US" dirty="0"/>
              <a:t>Advanced RNN Architectures</a:t>
            </a:r>
          </a:p>
          <a:p>
            <a:pPr lvl="2"/>
            <a:r>
              <a:rPr lang="en-US" dirty="0"/>
              <a:t>Long-Short-Term-Memory</a:t>
            </a:r>
          </a:p>
          <a:p>
            <a:pPr lvl="2"/>
            <a:r>
              <a:rPr lang="en-US" dirty="0"/>
              <a:t>Gated Recurrent Units</a:t>
            </a:r>
          </a:p>
          <a:p>
            <a:pPr lvl="1"/>
            <a:r>
              <a:rPr lang="en-US" dirty="0"/>
              <a:t>RNNs for Natural Language Processing</a:t>
            </a:r>
          </a:p>
          <a:p>
            <a:pPr lvl="2"/>
            <a:r>
              <a:rPr lang="en-US" dirty="0"/>
              <a:t>Word Embeddings</a:t>
            </a:r>
          </a:p>
          <a:p>
            <a:pPr lvl="2"/>
            <a:r>
              <a:rPr lang="en-US" dirty="0"/>
              <a:t>NLP Applications</a:t>
            </a:r>
          </a:p>
          <a:p>
            <a:pPr lvl="1"/>
            <a:r>
              <a:rPr lang="en-US" dirty="0"/>
              <a:t>Attention Mechanisms</a:t>
            </a:r>
          </a:p>
          <a:p>
            <a:pPr lvl="1"/>
            <a:r>
              <a:rPr lang="en-US" dirty="0"/>
              <a:t>Hierarchical Attention Networks</a:t>
            </a:r>
          </a:p>
        </p:txBody>
      </p:sp>
    </p:spTree>
    <p:extLst>
      <p:ext uri="{BB962C8B-B14F-4D97-AF65-F5344CB8AC3E}">
        <p14:creationId xmlns:p14="http://schemas.microsoft.com/office/powerpoint/2010/main" val="19100665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453" y="1802523"/>
            <a:ext cx="4499811" cy="4445875"/>
          </a:xfrm>
        </p:spPr>
        <p:txBody>
          <a:bodyPr>
            <a:normAutofit/>
          </a:bodyPr>
          <a:lstStyle/>
          <a:p>
            <a:r>
              <a:rPr lang="en-US" dirty="0"/>
              <a:t>Instead, we can dot product with a vector that represents “context” to find words most similar/relevant to that context:</a:t>
            </a:r>
          </a:p>
          <a:p>
            <a:pPr lvl="1"/>
            <a:r>
              <a:rPr lang="en-US" dirty="0"/>
              <a:t>For question answering, can represent a question being asked</a:t>
            </a:r>
          </a:p>
          <a:p>
            <a:pPr lvl="1"/>
            <a:r>
              <a:rPr lang="en-US" dirty="0"/>
              <a:t>For machine translation, can represent the previous sentence</a:t>
            </a:r>
          </a:p>
          <a:p>
            <a:pPr lvl="1"/>
            <a:r>
              <a:rPr lang="en-US" dirty="0"/>
              <a:t>For classification, can be initialized randomly and learned during training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170" y="1802523"/>
            <a:ext cx="6414207" cy="429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37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1" y="1802523"/>
            <a:ext cx="9764385" cy="4445875"/>
          </a:xfrm>
        </p:spPr>
        <p:txBody>
          <a:bodyPr>
            <a:normAutofit/>
          </a:bodyPr>
          <a:lstStyle/>
          <a:p>
            <a:r>
              <a:rPr lang="en-US" dirty="0"/>
              <a:t>With attention, you can visualize how important each timestep is for a particular task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24" y="3074276"/>
            <a:ext cx="10993905" cy="281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376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1" y="1802523"/>
            <a:ext cx="9764385" cy="4445875"/>
          </a:xfrm>
        </p:spPr>
        <p:txBody>
          <a:bodyPr>
            <a:normAutofit/>
          </a:bodyPr>
          <a:lstStyle/>
          <a:p>
            <a:r>
              <a:rPr lang="en-US" dirty="0"/>
              <a:t>With attention, you can visualize how important each timestep is for a particular task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98" y="2911364"/>
            <a:ext cx="11226380" cy="333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439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Hierarchical </a:t>
            </a:r>
            <a:br>
              <a:rPr lang="en-US" sz="3600" dirty="0"/>
            </a:br>
            <a:r>
              <a:rPr lang="en-US" sz="3600" dirty="0"/>
              <a:t>Attention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02221"/>
            <a:ext cx="4919116" cy="3857296"/>
          </a:xfrm>
        </p:spPr>
        <p:txBody>
          <a:bodyPr>
            <a:normAutofit/>
          </a:bodyPr>
          <a:lstStyle/>
          <a:p>
            <a:r>
              <a:rPr lang="en-US" dirty="0"/>
              <a:t>Deep learning document classification model based on bidirectional LSTMs/GRUs with attention mechanisms</a:t>
            </a:r>
          </a:p>
          <a:p>
            <a:r>
              <a:rPr lang="en-US" dirty="0"/>
              <a:t>Composed of “hierarchies” where the outputs of the lower hierarchies become the inputs to the upper hierarchies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589986" y="452717"/>
            <a:ext cx="5191453" cy="60530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259664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Hierarchical </a:t>
            </a:r>
            <a:br>
              <a:rPr lang="en-US" sz="3600" dirty="0"/>
            </a:br>
            <a:r>
              <a:rPr lang="en-US" sz="3600" dirty="0"/>
              <a:t>Attention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02524"/>
            <a:ext cx="5281723" cy="45457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model has two "hierarchies“</a:t>
            </a:r>
          </a:p>
          <a:p>
            <a:pPr lvl="1"/>
            <a:r>
              <a:rPr lang="en-US" dirty="0"/>
              <a:t>The lower hierarchy processes one sentence at a time</a:t>
            </a:r>
          </a:p>
          <a:p>
            <a:pPr lvl="1"/>
            <a:r>
              <a:rPr lang="en-US" dirty="0"/>
              <a:t>The words in the sentence are fed into a bidirectional LSTM as word2vec embeddings</a:t>
            </a:r>
          </a:p>
          <a:p>
            <a:pPr lvl="1"/>
            <a:r>
              <a:rPr lang="en-US" dirty="0"/>
              <a:t>The LSTM outputs are fed into an attention mechanism that determines which words are most important</a:t>
            </a:r>
          </a:p>
          <a:p>
            <a:pPr lvl="1"/>
            <a:r>
              <a:rPr lang="en-US" dirty="0"/>
              <a:t>The final output is a weighted embedding that represents the meaning of the sentence</a:t>
            </a:r>
          </a:p>
          <a:p>
            <a:pPr lvl="1"/>
            <a:r>
              <a:rPr lang="en-US" dirty="0"/>
              <a:t>This is repeated for every sentence in the document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589986" y="452717"/>
            <a:ext cx="5191453" cy="60530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616432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Hierarchical </a:t>
            </a:r>
            <a:br>
              <a:rPr lang="en-US" sz="3600" dirty="0"/>
            </a:br>
            <a:r>
              <a:rPr lang="en-US" sz="3600" dirty="0"/>
              <a:t>Attention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02524"/>
            <a:ext cx="5281723" cy="45457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model has two "hierarchies“</a:t>
            </a:r>
          </a:p>
          <a:p>
            <a:pPr lvl="1"/>
            <a:r>
              <a:rPr lang="en-US" dirty="0"/>
              <a:t>The upper hierarchy processes the entire document</a:t>
            </a:r>
          </a:p>
          <a:p>
            <a:pPr lvl="1"/>
            <a:r>
              <a:rPr lang="en-US" dirty="0"/>
              <a:t>The sentence embeddings from the lower hierarchy are fed into a bidirectional LSTM</a:t>
            </a:r>
          </a:p>
          <a:p>
            <a:pPr lvl="1"/>
            <a:r>
              <a:rPr lang="en-US" dirty="0"/>
              <a:t>The LSTM outputs are fed into an attention mechanism that determines which sentences are most important</a:t>
            </a:r>
          </a:p>
          <a:p>
            <a:pPr lvl="1"/>
            <a:r>
              <a:rPr lang="en-US" dirty="0"/>
              <a:t>The final output is a weighted embedding that represents the meaning of the entire document</a:t>
            </a:r>
          </a:p>
          <a:p>
            <a:pPr lvl="1"/>
            <a:r>
              <a:rPr lang="en-US" dirty="0"/>
              <a:t>This embedding is fed into a final </a:t>
            </a:r>
            <a:r>
              <a:rPr lang="en-US" dirty="0" err="1"/>
              <a:t>softmax</a:t>
            </a:r>
            <a:r>
              <a:rPr lang="en-US" dirty="0"/>
              <a:t> classifier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589986" y="452717"/>
            <a:ext cx="5191453" cy="60530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461097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HAN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545022"/>
            <a:ext cx="10783888" cy="4440619"/>
          </a:xfrm>
        </p:spPr>
        <p:txBody>
          <a:bodyPr>
            <a:normAutofit/>
          </a:bodyPr>
          <a:lstStyle/>
          <a:p>
            <a:r>
              <a:rPr lang="en-US" dirty="0"/>
              <a:t>~1000 cancer pathology reports, all cases of breast and lung cancer</a:t>
            </a:r>
          </a:p>
          <a:p>
            <a:r>
              <a:rPr lang="en-US" dirty="0"/>
              <a:t>Two main tasks – primary site classification and histological grade classification</a:t>
            </a:r>
          </a:p>
          <a:p>
            <a:r>
              <a:rPr lang="en-US" dirty="0"/>
              <a:t>10 – fold cross validation used, 30 epochs per fold</a:t>
            </a:r>
          </a:p>
          <a:p>
            <a:r>
              <a:rPr lang="en-US" dirty="0"/>
              <a:t>HAN takes approximately 6 hours to train per fold on an </a:t>
            </a:r>
            <a:r>
              <a:rPr lang="en-US" dirty="0" err="1"/>
              <a:t>Nvidia</a:t>
            </a:r>
            <a:r>
              <a:rPr lang="en-US" dirty="0"/>
              <a:t> Titan GPU</a:t>
            </a:r>
          </a:p>
          <a:p>
            <a:pPr lvl="1"/>
            <a:r>
              <a:rPr lang="en-US" dirty="0"/>
              <a:t>3 days total to do 10-fold cross validation</a:t>
            </a:r>
          </a:p>
          <a:p>
            <a:pPr lvl="1"/>
            <a:r>
              <a:rPr lang="en-US" dirty="0"/>
              <a:t>RNNs can take a long time to train because of backpropagation through many timesteps</a:t>
            </a:r>
          </a:p>
          <a:p>
            <a:pPr lvl="1"/>
            <a:r>
              <a:rPr lang="en-US" dirty="0"/>
              <a:t>LSTMs/GRUs and attention mechanisms increase the complexity of the backpropagation</a:t>
            </a:r>
          </a:p>
          <a:p>
            <a:pPr lvl="1"/>
            <a:r>
              <a:rPr lang="en-US" dirty="0"/>
              <a:t>In comparison, CNN takes around 20 minutes per fold on same data</a:t>
            </a:r>
          </a:p>
        </p:txBody>
      </p:sp>
    </p:spTree>
    <p:extLst>
      <p:ext uri="{BB962C8B-B14F-4D97-AF65-F5344CB8AC3E}">
        <p14:creationId xmlns:p14="http://schemas.microsoft.com/office/powerpoint/2010/main" val="24579578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HAN Performance – Primary 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71448"/>
            <a:ext cx="10783888" cy="4892566"/>
          </a:xfrm>
        </p:spPr>
        <p:txBody>
          <a:bodyPr>
            <a:normAutofit/>
          </a:bodyPr>
          <a:lstStyle/>
          <a:p>
            <a:r>
              <a:rPr lang="en-US" dirty="0"/>
              <a:t>12  possible cancer locations</a:t>
            </a:r>
          </a:p>
          <a:p>
            <a:pPr lvl="1"/>
            <a:r>
              <a:rPr lang="en-US" dirty="0"/>
              <a:t>Uneven class distribution, some with only ~10 occurrences in dataset</a:t>
            </a:r>
          </a:p>
          <a:p>
            <a:pPr lvl="1"/>
            <a:r>
              <a:rPr lang="en-US" dirty="0"/>
              <a:t>F-score used for performance metric</a:t>
            </a:r>
          </a:p>
          <a:p>
            <a:pPr lvl="1"/>
            <a:r>
              <a:rPr lang="en-US" dirty="0"/>
              <a:t>Micro F-score is weighted F-score average based on class size</a:t>
            </a:r>
          </a:p>
          <a:p>
            <a:pPr lvl="1"/>
            <a:r>
              <a:rPr lang="en-US" dirty="0"/>
              <a:t>Macro F-score is unweighted F-score average across all classes</a:t>
            </a:r>
          </a:p>
          <a:p>
            <a:r>
              <a:rPr lang="en-US" dirty="0"/>
              <a:t>Performance comparison – Micro/Macro F-Score</a:t>
            </a:r>
          </a:p>
          <a:p>
            <a:pPr lvl="1"/>
            <a:r>
              <a:rPr lang="en-US" dirty="0"/>
              <a:t>Naïve Bayes: [redacted]</a:t>
            </a:r>
          </a:p>
          <a:p>
            <a:pPr lvl="1"/>
            <a:r>
              <a:rPr lang="en-US" dirty="0"/>
              <a:t>Random Forests: [redacted]</a:t>
            </a:r>
          </a:p>
          <a:p>
            <a:pPr lvl="1"/>
            <a:r>
              <a:rPr lang="en-US" dirty="0"/>
              <a:t>XG-Boost: [redacted]</a:t>
            </a:r>
          </a:p>
          <a:p>
            <a:pPr lvl="1"/>
            <a:r>
              <a:rPr lang="en-US" dirty="0"/>
              <a:t>CNN: [redacted]</a:t>
            </a:r>
          </a:p>
          <a:p>
            <a:pPr lvl="1"/>
            <a:r>
              <a:rPr lang="en-US" dirty="0"/>
              <a:t>HAN: [redacted]</a:t>
            </a:r>
          </a:p>
        </p:txBody>
      </p:sp>
    </p:spTree>
    <p:extLst>
      <p:ext uri="{BB962C8B-B14F-4D97-AF65-F5344CB8AC3E}">
        <p14:creationId xmlns:p14="http://schemas.microsoft.com/office/powerpoint/2010/main" val="38649088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sz="3800" dirty="0"/>
              <a:t>HAN Performance – Histology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71448"/>
            <a:ext cx="10783888" cy="4892566"/>
          </a:xfrm>
        </p:spPr>
        <p:txBody>
          <a:bodyPr>
            <a:normAutofit/>
          </a:bodyPr>
          <a:lstStyle/>
          <a:p>
            <a:r>
              <a:rPr lang="en-US" dirty="0"/>
              <a:t>4 possible histological grades</a:t>
            </a:r>
          </a:p>
          <a:p>
            <a:pPr lvl="1"/>
            <a:r>
              <a:rPr lang="en-US" dirty="0"/>
              <a:t>1-4, indicating how abnormal tumor cells and tumor tissues look under a microscope with 4 being most abnormal</a:t>
            </a:r>
          </a:p>
          <a:p>
            <a:pPr lvl="1"/>
            <a:r>
              <a:rPr lang="en-US" dirty="0"/>
              <a:t>Indicates how quickly a tumor is likely to grow and spread</a:t>
            </a:r>
          </a:p>
          <a:p>
            <a:r>
              <a:rPr lang="en-US" dirty="0"/>
              <a:t>Performance comparison – Micro/Macro F-Score</a:t>
            </a:r>
          </a:p>
          <a:p>
            <a:pPr lvl="1"/>
            <a:r>
              <a:rPr lang="en-US" dirty="0"/>
              <a:t>Naïve Bayes: [redacted]</a:t>
            </a:r>
          </a:p>
          <a:p>
            <a:pPr lvl="1"/>
            <a:r>
              <a:rPr lang="en-US" dirty="0"/>
              <a:t>Random Forests: [redacted]</a:t>
            </a:r>
          </a:p>
          <a:p>
            <a:pPr lvl="1"/>
            <a:r>
              <a:rPr lang="en-US" dirty="0"/>
              <a:t>XG-Boost: [redacted]</a:t>
            </a:r>
          </a:p>
          <a:p>
            <a:pPr lvl="1"/>
            <a:r>
              <a:rPr lang="en-US" dirty="0"/>
              <a:t>CNN: [redacted]</a:t>
            </a:r>
          </a:p>
          <a:p>
            <a:pPr lvl="1"/>
            <a:r>
              <a:rPr lang="en-US" dirty="0"/>
              <a:t>HAN: [redacted]</a:t>
            </a:r>
          </a:p>
        </p:txBody>
      </p:sp>
    </p:spTree>
    <p:extLst>
      <p:ext uri="{BB962C8B-B14F-4D97-AF65-F5344CB8AC3E}">
        <p14:creationId xmlns:p14="http://schemas.microsoft.com/office/powerpoint/2010/main" val="12859014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HAN Visualizations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545022"/>
            <a:ext cx="10783888" cy="1374642"/>
          </a:xfrm>
        </p:spPr>
        <p:txBody>
          <a:bodyPr>
            <a:normAutofit/>
          </a:bodyPr>
          <a:lstStyle/>
          <a:p>
            <a:r>
              <a:rPr lang="en-US" dirty="0"/>
              <a:t>Thanks to attention, we can visualize the most important words in each line as well as the most important lines in each document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543996" y="2727965"/>
            <a:ext cx="8988120" cy="15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43476" y="4543123"/>
            <a:ext cx="7589160" cy="1883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0022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Neural Network?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602828"/>
            <a:ext cx="6937101" cy="4787462"/>
          </a:xfrm>
        </p:spPr>
        <p:txBody>
          <a:bodyPr>
            <a:normAutofit/>
          </a:bodyPr>
          <a:lstStyle/>
          <a:p>
            <a:r>
              <a:rPr lang="en-US" dirty="0"/>
              <a:t>Artificial neural networks are based on how real neurons operate</a:t>
            </a:r>
          </a:p>
          <a:p>
            <a:r>
              <a:rPr lang="en-US" dirty="0"/>
              <a:t>A neuron receives input signals from other neurons in the form of electric impulses</a:t>
            </a:r>
          </a:p>
          <a:p>
            <a:r>
              <a:rPr lang="en-US" dirty="0"/>
              <a:t>If the total electric impulses received exceeds a specific threshold, it “fires”, sending an electric impulse of its own</a:t>
            </a:r>
          </a:p>
          <a:p>
            <a:r>
              <a:rPr lang="en-US" dirty="0"/>
              <a:t>Other neurons then receive that electric impulse, and they may  then send our their own impulses, and so on</a:t>
            </a:r>
          </a:p>
          <a:p>
            <a:r>
              <a:rPr lang="en-US" dirty="0"/>
              <a:t>Depending on which neurons fire, an action is executed or a decision is made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809220" y="2356914"/>
            <a:ext cx="481965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842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HAN Visualizations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545022"/>
            <a:ext cx="10783888" cy="1374642"/>
          </a:xfrm>
        </p:spPr>
        <p:txBody>
          <a:bodyPr>
            <a:normAutofit/>
          </a:bodyPr>
          <a:lstStyle/>
          <a:p>
            <a:r>
              <a:rPr lang="en-US" dirty="0"/>
              <a:t>Thanks to attention, we can visualize the most important words in each line as well as the most important lines in each document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014696" y="2507380"/>
            <a:ext cx="8046720" cy="1981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37636" y="4935669"/>
            <a:ext cx="9600840" cy="1293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6860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HAN Visualizations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545021"/>
            <a:ext cx="10783888" cy="4494831"/>
          </a:xfrm>
        </p:spPr>
        <p:txBody>
          <a:bodyPr>
            <a:normAutofit/>
          </a:bodyPr>
          <a:lstStyle/>
          <a:p>
            <a:r>
              <a:rPr lang="en-US" dirty="0"/>
              <a:t>We can also use attention to find the words that contribute most towards the classification task at hand: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897397" y="2622884"/>
            <a:ext cx="3572962" cy="38260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SzPct val="45000"/>
              <a:buFont typeface="StarSymbol"/>
              <a:buChar char="●"/>
            </a:pPr>
            <a:r>
              <a:rPr lang="en-US" dirty="0"/>
              <a:t>sternal</a:t>
            </a:r>
          </a:p>
          <a:p>
            <a:pPr>
              <a:buSzPct val="45000"/>
              <a:buFont typeface="StarSymbol"/>
              <a:buChar char="●"/>
            </a:pPr>
            <a:r>
              <a:rPr lang="en-US" dirty="0"/>
              <a:t>temporal</a:t>
            </a:r>
          </a:p>
          <a:p>
            <a:pPr>
              <a:buSzPct val="45000"/>
              <a:buFont typeface="StarSymbol"/>
              <a:buChar char="●"/>
            </a:pPr>
            <a:r>
              <a:rPr lang="en-US" dirty="0" err="1"/>
              <a:t>subcarina</a:t>
            </a:r>
            <a:endParaRPr lang="en-US" dirty="0"/>
          </a:p>
          <a:p>
            <a:pPr>
              <a:buSzPct val="45000"/>
              <a:buFont typeface="StarSymbol"/>
              <a:buChar char="●"/>
            </a:pPr>
            <a:r>
              <a:rPr lang="en-US" dirty="0"/>
              <a:t>arm</a:t>
            </a:r>
          </a:p>
          <a:p>
            <a:pPr>
              <a:buSzPct val="45000"/>
              <a:buFont typeface="StarSymbol"/>
              <a:buChar char="●"/>
            </a:pPr>
            <a:r>
              <a:rPr lang="en-US" dirty="0"/>
              <a:t>mainstem</a:t>
            </a:r>
          </a:p>
          <a:p>
            <a:pPr>
              <a:buSzPct val="45000"/>
              <a:buFont typeface="StarSymbol"/>
              <a:buChar char="●"/>
            </a:pPr>
            <a:r>
              <a:rPr lang="en-US" dirty="0"/>
              <a:t>liver</a:t>
            </a:r>
          </a:p>
          <a:p>
            <a:pPr>
              <a:buSzPct val="45000"/>
              <a:buFont typeface="StarSymbol"/>
              <a:buChar char="●"/>
            </a:pPr>
            <a:r>
              <a:rPr lang="en-US" dirty="0"/>
              <a:t>breast</a:t>
            </a:r>
          </a:p>
          <a:p>
            <a:pPr>
              <a:buSzPct val="45000"/>
              <a:buFont typeface="StarSymbol"/>
              <a:buChar char="●"/>
            </a:pPr>
            <a:r>
              <a:rPr lang="en-US" dirty="0"/>
              <a:t>upper</a:t>
            </a:r>
          </a:p>
          <a:p>
            <a:pPr>
              <a:buSzPct val="45000"/>
              <a:buFont typeface="StarSymbol"/>
              <a:buChar char="●"/>
            </a:pPr>
            <a:r>
              <a:rPr lang="en-US" dirty="0"/>
              <a:t>carina</a:t>
            </a:r>
          </a:p>
          <a:p>
            <a:pPr>
              <a:buSzPct val="45000"/>
              <a:buFont typeface="StarSymbol"/>
              <a:buChar char="●"/>
            </a:pPr>
            <a:r>
              <a:rPr lang="en-US" dirty="0"/>
              <a:t>lower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795646" y="2622885"/>
            <a:ext cx="3572962" cy="38260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0">
              <a:buSzPct val="45000"/>
              <a:buFont typeface="StarSymbol"/>
              <a:buChar char="●"/>
            </a:pPr>
            <a:r>
              <a:rPr lang="en-US" dirty="0"/>
              <a:t>middle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frontal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 err="1"/>
              <a:t>lingula</a:t>
            </a:r>
            <a:endParaRPr lang="en-US" dirty="0"/>
          </a:p>
          <a:p>
            <a:pPr lvl="0">
              <a:buSzPct val="45000"/>
              <a:buFont typeface="StarSymbol"/>
              <a:buChar char="●"/>
            </a:pPr>
            <a:r>
              <a:rPr lang="en-US" dirty="0" err="1"/>
              <a:t>oclock</a:t>
            </a:r>
            <a:endParaRPr lang="en-US" dirty="0"/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ovarian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 err="1"/>
              <a:t>lll</a:t>
            </a:r>
            <a:endParaRPr lang="en-US" dirty="0"/>
          </a:p>
          <a:p>
            <a:pPr lvl="0">
              <a:buSzPct val="45000"/>
              <a:buFont typeface="StarSymbol"/>
              <a:buChar char="●"/>
            </a:pPr>
            <a:r>
              <a:rPr lang="en-US" dirty="0" err="1"/>
              <a:t>lul</a:t>
            </a:r>
            <a:endParaRPr lang="en-US" dirty="0"/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lung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iliac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 err="1"/>
              <a:t>rul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131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What’s Next?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03132"/>
            <a:ext cx="10783888" cy="4582510"/>
          </a:xfrm>
        </p:spPr>
        <p:txBody>
          <a:bodyPr>
            <a:normAutofit/>
          </a:bodyPr>
          <a:lstStyle/>
          <a:p>
            <a:r>
              <a:rPr lang="en-US" dirty="0"/>
              <a:t>Scaling model to utilize multiple GPUs to improve runtime</a:t>
            </a:r>
          </a:p>
          <a:p>
            <a:pPr lvl="1"/>
            <a:r>
              <a:rPr lang="en-US" dirty="0"/>
              <a:t>We are receiving a much larger dataset in the summer (possibly tens or hundreds of thousands of reports)</a:t>
            </a:r>
          </a:p>
          <a:p>
            <a:pPr lvl="1"/>
            <a:r>
              <a:rPr lang="en-US" dirty="0"/>
              <a:t>Don’t want to wait weeks for model to train</a:t>
            </a:r>
          </a:p>
          <a:p>
            <a:r>
              <a:rPr lang="en-US" dirty="0"/>
              <a:t>Utilize semi-supervised learning to train model</a:t>
            </a:r>
          </a:p>
          <a:p>
            <a:pPr lvl="1"/>
            <a:r>
              <a:rPr lang="en-US" dirty="0"/>
              <a:t>About twice as much unlabeled reports as labeled ones</a:t>
            </a:r>
          </a:p>
          <a:p>
            <a:pPr lvl="1"/>
            <a:r>
              <a:rPr lang="en-US" dirty="0"/>
              <a:t>Would like to be able to use unlabeled data to train the model</a:t>
            </a:r>
          </a:p>
          <a:p>
            <a:pPr lvl="1"/>
            <a:r>
              <a:rPr lang="en-US" dirty="0"/>
              <a:t>One possibility is pretraining the network using sequence to sequence autoencoders, i.e., given a document, create a document embedding, then reconstruct the original document from that embedding</a:t>
            </a:r>
          </a:p>
          <a:p>
            <a:pPr lvl="1"/>
            <a:r>
              <a:rPr lang="en-US" dirty="0"/>
              <a:t>Ladder networks utilize the same principle but can perform supervised/unsupervised training simultaneous by combining both networks into a single architecture</a:t>
            </a:r>
          </a:p>
        </p:txBody>
      </p:sp>
    </p:spTree>
    <p:extLst>
      <p:ext uri="{BB962C8B-B14F-4D97-AF65-F5344CB8AC3E}">
        <p14:creationId xmlns:p14="http://schemas.microsoft.com/office/powerpoint/2010/main" val="31355468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6934" y="2498558"/>
            <a:ext cx="8825658" cy="3329581"/>
          </a:xfrm>
        </p:spPr>
        <p:txBody>
          <a:bodyPr/>
          <a:lstStyle/>
          <a:p>
            <a:r>
              <a:rPr lang="en-US" sz="5400" dirty="0"/>
              <a:t>Questions?</a:t>
            </a:r>
            <a:br>
              <a:rPr lang="en-US" sz="5400" dirty="0"/>
            </a:br>
            <a:r>
              <a:rPr lang="en-US" sz="2400" dirty="0"/>
              <a:t>https://github.com/iamshang1/Projects</a:t>
            </a:r>
          </a:p>
        </p:txBody>
      </p:sp>
    </p:spTree>
    <p:extLst>
      <p:ext uri="{BB962C8B-B14F-4D97-AF65-F5344CB8AC3E}">
        <p14:creationId xmlns:p14="http://schemas.microsoft.com/office/powerpoint/2010/main" val="2084207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Neural Network?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03131"/>
            <a:ext cx="9501626" cy="4987159"/>
          </a:xfrm>
        </p:spPr>
        <p:txBody>
          <a:bodyPr>
            <a:normAutofit/>
          </a:bodyPr>
          <a:lstStyle/>
          <a:p>
            <a:r>
              <a:rPr lang="en-US" dirty="0"/>
              <a:t>Artificial neural networks operate on the same principle</a:t>
            </a:r>
          </a:p>
          <a:p>
            <a:r>
              <a:rPr lang="en-US" dirty="0"/>
              <a:t>Each artificial neuron receives input from previous neurons</a:t>
            </a:r>
          </a:p>
          <a:p>
            <a:r>
              <a:rPr lang="en-US" dirty="0"/>
              <a:t>Each neuron processes all input received using an </a:t>
            </a:r>
            <a:r>
              <a:rPr lang="en-US" b="1" dirty="0"/>
              <a:t>activation function</a:t>
            </a:r>
            <a:r>
              <a:rPr lang="en-US" i="1" dirty="0"/>
              <a:t> </a:t>
            </a:r>
            <a:r>
              <a:rPr lang="en-US" dirty="0"/>
              <a:t>(e.g. sigmoid), which determines how much signal to pass on</a:t>
            </a:r>
          </a:p>
          <a:p>
            <a:r>
              <a:rPr lang="en-US" dirty="0"/>
              <a:t>The neurons at the very end determine the outcome or decision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835" y="3675475"/>
            <a:ext cx="5375221" cy="263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41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03131"/>
            <a:ext cx="9501626" cy="49871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27" y="1276669"/>
            <a:ext cx="10494580" cy="535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321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71600"/>
            <a:ext cx="8946541" cy="2843047"/>
          </a:xfrm>
        </p:spPr>
        <p:txBody>
          <a:bodyPr>
            <a:normAutofit/>
          </a:bodyPr>
          <a:lstStyle/>
          <a:p>
            <a:r>
              <a:rPr lang="en-US" dirty="0"/>
              <a:t>Recurrent Neural Networks are designed for time-series data (e.g. weather, stock market data, speech audio, natural language)</a:t>
            </a:r>
          </a:p>
          <a:p>
            <a:r>
              <a:rPr lang="en-US" dirty="0"/>
              <a:t>In a regular feedforward network, each neuron takes in inputs from the neurons in the previous layer, and then pass its output to the neurons in the next layer</a:t>
            </a:r>
          </a:p>
          <a:p>
            <a:r>
              <a:rPr lang="en-US" dirty="0"/>
              <a:t>The neurons at the end make a classification based only on the data from the current input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069" y="4135819"/>
            <a:ext cx="4665772" cy="228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75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97724"/>
            <a:ext cx="8946541" cy="2716923"/>
          </a:xfrm>
        </p:spPr>
        <p:txBody>
          <a:bodyPr>
            <a:normAutofit/>
          </a:bodyPr>
          <a:lstStyle/>
          <a:p>
            <a:r>
              <a:rPr lang="en-US" dirty="0"/>
              <a:t>In a recurrent neural network, each neuron takes in data from the previous layer </a:t>
            </a:r>
            <a:r>
              <a:rPr lang="en-US" b="1" dirty="0"/>
              <a:t>AND </a:t>
            </a:r>
            <a:r>
              <a:rPr lang="en-US" dirty="0"/>
              <a:t>its own output from the previous timestep</a:t>
            </a:r>
          </a:p>
          <a:p>
            <a:r>
              <a:rPr lang="en-US" dirty="0"/>
              <a:t>The neurons at the end make a classification decision based on  </a:t>
            </a:r>
            <a:r>
              <a:rPr lang="en-US" b="1" dirty="0"/>
              <a:t>NOT ONLY </a:t>
            </a:r>
            <a:r>
              <a:rPr lang="en-US" dirty="0"/>
              <a:t>the input at the current timestep </a:t>
            </a:r>
            <a:r>
              <a:rPr lang="en-US" b="1" dirty="0"/>
              <a:t>BUT ALSO </a:t>
            </a:r>
            <a:r>
              <a:rPr lang="en-US" dirty="0"/>
              <a:t>the input from all timesteps before it</a:t>
            </a:r>
          </a:p>
          <a:p>
            <a:r>
              <a:rPr lang="en-US" dirty="0"/>
              <a:t>Recurrent neural networks can thus capture patterns over time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479" y="4076493"/>
            <a:ext cx="8266073" cy="217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4806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4132</TotalTime>
  <Words>3253</Words>
  <Application>Microsoft Office PowerPoint</Application>
  <PresentationFormat>Widescreen</PresentationFormat>
  <Paragraphs>327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Century Gothic</vt:lpstr>
      <vt:lpstr>StarSymbol</vt:lpstr>
      <vt:lpstr>Wingdings 3</vt:lpstr>
      <vt:lpstr>Ion</vt:lpstr>
      <vt:lpstr>Hierarchical Attention Networks From Scratch</vt:lpstr>
      <vt:lpstr>Background</vt:lpstr>
      <vt:lpstr>Background</vt:lpstr>
      <vt:lpstr>Goals</vt:lpstr>
      <vt:lpstr>What’s a Neural Network?</vt:lpstr>
      <vt:lpstr>What’s a Neural Network?</vt:lpstr>
      <vt:lpstr>Neural Network Example</vt:lpstr>
      <vt:lpstr>Recurrent Neural Networks</vt:lpstr>
      <vt:lpstr>Recurrent Neural Networks</vt:lpstr>
      <vt:lpstr>Recurrent Neural Networks</vt:lpstr>
      <vt:lpstr>Recurrent Neural Networks</vt:lpstr>
      <vt:lpstr>Toy RNN Example Adding Binary</vt:lpstr>
      <vt:lpstr>Problems with Basic RNNs</vt:lpstr>
      <vt:lpstr>Problems with Basic RNNs</vt:lpstr>
      <vt:lpstr>Long Short Term Memory</vt:lpstr>
      <vt:lpstr>Long Short Term Memory</vt:lpstr>
      <vt:lpstr>Long Short Term Memory</vt:lpstr>
      <vt:lpstr>Long Short Term Memory</vt:lpstr>
      <vt:lpstr>Long Short Term Memory</vt:lpstr>
      <vt:lpstr>Long Short Term Memory</vt:lpstr>
      <vt:lpstr>Gated Recurrent Units</vt:lpstr>
      <vt:lpstr>LSTMs vs GRUs</vt:lpstr>
      <vt:lpstr>RNNs for Natural Language Processing</vt:lpstr>
      <vt:lpstr>One Hot Encoding LSTM Example</vt:lpstr>
      <vt:lpstr>Generated Samples</vt:lpstr>
      <vt:lpstr>One Hot Encoding Shortcomings</vt:lpstr>
      <vt:lpstr>Word Embeddings</vt:lpstr>
      <vt:lpstr>Word2Vec</vt:lpstr>
      <vt:lpstr>Word2Vec</vt:lpstr>
      <vt:lpstr>Word2Vec on 20 Newsgroups</vt:lpstr>
      <vt:lpstr>Basic Deep Learning NLP Pipeline</vt:lpstr>
      <vt:lpstr>Applications</vt:lpstr>
      <vt:lpstr>Advanced Applications</vt:lpstr>
      <vt:lpstr>LSTM Improvements Bi-directional LSTMs</vt:lpstr>
      <vt:lpstr>LSTM Improvements Attention Mechanisms</vt:lpstr>
      <vt:lpstr>LSTM Improvements Attention Mechanisms</vt:lpstr>
      <vt:lpstr>LSTM Improvements Attention Mechanisms</vt:lpstr>
      <vt:lpstr>LSTM Improvements Attention Mechanisms</vt:lpstr>
      <vt:lpstr>LSTM Improvements Attention Mechanisms</vt:lpstr>
      <vt:lpstr>LSTM Improvements Attention Mechanisms</vt:lpstr>
      <vt:lpstr>LSTM Improvements Attention Mechanisms</vt:lpstr>
      <vt:lpstr>LSTM Improvements Attention Mechanisms</vt:lpstr>
      <vt:lpstr>Hierarchical  Attention Networks</vt:lpstr>
      <vt:lpstr>Hierarchical  Attention Networks</vt:lpstr>
      <vt:lpstr>Hierarchical  Attention Networks</vt:lpstr>
      <vt:lpstr>HAN Performance</vt:lpstr>
      <vt:lpstr>HAN Performance – Primary Site</vt:lpstr>
      <vt:lpstr>HAN Performance – Histology</vt:lpstr>
      <vt:lpstr>HAN Visualizations</vt:lpstr>
      <vt:lpstr>HAN Visualizations</vt:lpstr>
      <vt:lpstr>HAN Visualizations</vt:lpstr>
      <vt:lpstr>What’s Next?</vt:lpstr>
      <vt:lpstr>Questions? https://github.com/iamshang1/Projects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Hierarchical Attention Networks From Scratch</dc:title>
  <dc:creator>Shang Gao</dc:creator>
  <cp:lastModifiedBy>Shang Gao</cp:lastModifiedBy>
  <cp:revision>261</cp:revision>
  <dcterms:created xsi:type="dcterms:W3CDTF">2017-04-05T23:11:45Z</dcterms:created>
  <dcterms:modified xsi:type="dcterms:W3CDTF">2017-04-11T03:47:33Z</dcterms:modified>
</cp:coreProperties>
</file>